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>
        <p:scale>
          <a:sx n="100" d="100"/>
          <a:sy n="100" d="100"/>
        </p:scale>
        <p:origin x="-14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EE195-C105-0449-A9FB-2FE435DB0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8EB931-343D-8044-8637-4558C2C95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5F8CB1-F1B8-9045-814C-D5CD93A0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25.04.2022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12D01A-7743-A64D-A1EF-CCAE9495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40F9D0-38CD-C648-B2C5-DC17F68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7605B8-375F-1843-BF1B-A07EAA3025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6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7AA562-1123-6F4D-AC96-517024E7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3B56592-0C8C-E347-A1F7-BBE557724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7726ED-B77B-664D-A274-7A7CCD02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25.04.2022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30090F-1151-164B-AAF9-4EFBDE02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4D58B-919E-534A-A566-5A5D109B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51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F36DDF1-F418-BB4A-8652-DF89E1549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E161D4-679C-534E-B18C-1B81BCF22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F33A01-0B81-2D43-B649-2836A589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25.04.2022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28EBEE-2952-2D46-8D62-815BF5F9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5146B3-25DA-E540-AF7E-0FFD25E8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530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EEB7E-2DBD-F946-A1A5-C366275F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6432A4-B009-7042-A240-007D64F3E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E63B0C-D58B-0945-9A07-0C271DF8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25.04.2022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91B56A-D44E-AD49-8D86-2114B8A1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5A6A71-91DF-A745-B741-69EC0D98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752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D5499E-A806-E44C-9B98-0CFFCD8C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DD87B9-888E-1A4F-8C17-F74D37F49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6AA31F-6BB4-8440-9118-4B339681D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25.04.2022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F0AB5D-1641-0F43-BC12-1DC63241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A0029A-420E-BA4C-8DC2-8D2221E6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5490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92F40C-AD01-884C-B005-610B0E8E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515A58-27AC-2843-AA89-66B8B2500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47D573-63D4-8F44-A1C0-FCD71D515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BA4D90-E6BC-024D-A9F6-1F04A264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25.04.2022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2CBA43-E42A-C943-9A98-D9974B12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541BBD-B66D-984B-BDCB-725B6A6B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669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45A07-09FE-A644-8F3F-5FA19518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C34D38-4673-4849-BE7A-61C1A2ED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3BB178-1A55-294D-A5FA-EFF0AA519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FB1F9A2-1C07-9844-83C2-4B430CE10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A425AE-0215-DB44-9C85-2FFBE6BC4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F1BCD8-1677-1041-A4D1-6A5B1E1B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25.04.2022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C3BD160-8BB5-EC4F-B29A-FF7AD6B4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C05B4D0-D697-7C41-B05C-16D72197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388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CA8C7-3261-B346-847B-30BFBABF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852E49-FE7C-E14F-8E2F-2C3180DA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25.04.2022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B7DDC9-75FE-BC41-A1FC-C9C2221B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E2A1E3-13B0-4C44-BCAD-61A1E39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272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30CB02-52A4-D44E-A76E-634F061E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25.04.2022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06EB864-22BF-4840-AA08-7E155F39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F813FD-6ADC-1B4B-8D24-441A003E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643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41DC22-CD07-084C-9029-17B81BF9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4E8EE-3FF7-9145-8098-82BB3D112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CF1687-C97D-8A49-8117-5B23280B4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12D009-E375-1446-B13C-1FEEF8D7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25.04.2022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AA1FF5-0F7C-D34F-9D77-B249E110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017B3A-C53A-9246-BF99-9BFA49CA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120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BC026-8D10-9C4B-ABF9-CF286AA9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62F69A-76D3-A94D-9327-D7839E6BB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6E33E9-ABD1-3843-A855-85A35582F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A3464C-2B34-6D46-9081-C3108F8C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25.04.2022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193454-9970-0543-A50A-855B228C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43592F-2038-C640-8D70-0784CDA4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041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639724-7379-7345-BF21-A7B085BA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7B3DF6-F243-C346-9EFD-F1B232846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97B167-B9ED-1A47-8B66-D46DBC181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DA979-FA07-5548-88E0-15C2F5FBA35A}" type="datetimeFigureOut">
              <a:rPr lang="x-none" smtClean="0"/>
              <a:t>25.04.2022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FC1FB9-BA07-4D4F-9EF0-1DA84D1B9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03589-F2F3-2045-8B39-41873FE94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BB452D-0902-594A-B7D5-9D29EDF62C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6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67996-4F16-F94F-BB59-52777B28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4527"/>
            <a:ext cx="8458200" cy="2951247"/>
          </a:xfrm>
        </p:spPr>
        <p:txBody>
          <a:bodyPr anchor="t"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«Организация </a:t>
            </a:r>
            <a:r>
              <a:rPr lang="ru-RU" sz="4000" b="1" dirty="0">
                <a:latin typeface="Times New Roman"/>
                <a:ea typeface="Calibri"/>
                <a:cs typeface="Times New Roman"/>
              </a:rPr>
              <a:t>обучения  на дому  обучающихся с ограниченными возможностями здоровья, с </a:t>
            </a: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инвалидностью»</a:t>
            </a:r>
            <a:br>
              <a:rPr lang="ru-RU" sz="4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директор МБКДУ «ЦПППН», учитель-дефектолог высшей квалификационной категории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Журавлева Наталья Николаевна</a:t>
            </a:r>
            <a:endParaRPr lang="x-none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99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481014"/>
            <a:ext cx="10515600" cy="804862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В чем разница статусов?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638178"/>
            <a:ext cx="10696574" cy="6118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Перечень детей, относящихся к группе ОВЗ, не закрыт и, кроме того, существенно отличается от ограничений жизнедеятельности, на основании которых устанавливается инвалидность.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Обучающийся с ОВЗ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— это обучающийся, нуждающийся в создании специальных условий для получения, в первую очередь, качественного доступного образования. Например, у слабовидящего ребенка может быть статус ОВЗ, так как ему необходимы специальные технические приспособления (увеличительные лупы и др.), пособия для обучения в школе. При этом у такого ребенка нет таких ограничений жизнедеятельности, в соответствии с которыми присваивается статус ребенок-инвалид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         Не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каждому ребенку-инвалиду требуются специальные условия для получения им образования. Например, ребенок с диагнозом сахарный диабет имеет статус «инвалид», но ему не нужны специальные образовательные условия. Следовательно, он не имеет статус «обучающийся с ОВЗ». В этом случае он получает реабилитационные услуги не в образовании, а в иных сферах (здравоохранении, социальной защите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        Вместе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с тем, один и тот же обучающийся может быть и инвалидом, и лицом с ОВЗ. Например, глухой ребенок получает статус «ребенок-инвалид» (у родителей есть справка МСЭ об инвалидности и ИПРА), а также и статус «обучающийся с ОВЗ» (имеется заключение ПМПК).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В таком случае в разделе ИПРА, посвященном образовательной реабилитации, и заключении ПМПК должны быть идентичные с заключением ПМПК формулировки.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960"/>
              </a:spcAft>
            </a:pP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96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96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5402985"/>
            <a:ext cx="3905250" cy="135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82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80991"/>
            <a:ext cx="10515600" cy="804862"/>
          </a:xfrm>
        </p:spPr>
        <p:txBody>
          <a:bodyPr>
            <a:normAutofit/>
          </a:bodyPr>
          <a:lstStyle/>
          <a:p>
            <a:pPr marL="457200" lvl="0" algn="ctr" fontAlgn="base">
              <a:lnSpc>
                <a:spcPct val="115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Правовой 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статус обучающихся лиц с ОВЗ</a:t>
            </a:r>
            <a:endParaRPr lang="ru-RU" sz="1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1085853"/>
            <a:ext cx="10696574" cy="461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Педагогические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работники образовательных организаций обязаны учитывать особенности психофизического развития обучающихся и состояние их здоровья, соблюдать специальные условия, необходимые для получения образования лицами с ОВЗ, взаимодействовать по этому вопросу с медицинскими организациями.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Обучающиеся с ОВЗ, проживающие в образовательной организации, находятся на полном государственном обеспечении. Не проживающие в такой организации обеспечиваются бесплатным двухразовым питанием.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При получении образования обучающимся с ОВЗ бесплатно предоставляются специальные учебники и учебные пособия, иная учебная литература, а также услуги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сурдопереводчиков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тифлосурдопереводчиков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(мера является расходным обязательством субъекта РФ).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Органы исполнительной власти субъектов РФ обеспечивают получение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профобучения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обучающимися с ОВЗ (с различными формами умственной отсталости), не имеющими школьного образования.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960"/>
              </a:spcAft>
            </a:pP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96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96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99" y="4368671"/>
            <a:ext cx="2886075" cy="235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87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80991"/>
            <a:ext cx="10515600" cy="804862"/>
          </a:xfrm>
        </p:spPr>
        <p:txBody>
          <a:bodyPr>
            <a:normAutofit/>
          </a:bodyPr>
          <a:lstStyle/>
          <a:p>
            <a:pPr marL="457200" lvl="0" algn="ctr" fontAlgn="base">
              <a:lnSpc>
                <a:spcPct val="115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Специальные условия получения образования обучающимися с ОВЗ</a:t>
            </a:r>
            <a:endParaRPr lang="ru-RU" sz="1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1085853"/>
            <a:ext cx="10696574" cy="566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8100" algn="just" fontAlgn="t">
              <a:lnSpc>
                <a:spcPct val="115000"/>
              </a:lnSpc>
              <a:spcBef>
                <a:spcPts val="150"/>
              </a:spcBef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Под специальными условиями для получения образования обучающимися с ограниченными возможностями здоровья понимаются условия обучения, воспитания и развития таких обучающихся, 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 условия, без которых невозможно или затруднено освоение образовательных программ обучающимися с ограниченными возможностями здоровья(ч.3  ст.79).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Основанием для 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организации обучения на дому 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является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медицинское заключение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 и личное заявление родителя. 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Выбор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формы обучения — право родителя! </a:t>
            </a:r>
            <a:b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96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96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410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80991"/>
            <a:ext cx="10515600" cy="804862"/>
          </a:xfrm>
        </p:spPr>
        <p:txBody>
          <a:bodyPr>
            <a:normAutofit/>
          </a:bodyPr>
          <a:lstStyle/>
          <a:p>
            <a:pPr marL="457200" lvl="0" algn="ctr" fontAlgn="base">
              <a:lnSpc>
                <a:spcPct val="115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Организация обучения на дому</a:t>
            </a:r>
            <a:endParaRPr lang="ru-RU" sz="1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1085853"/>
            <a:ext cx="10696574" cy="5777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>
                <a:latin typeface="Times New Roman"/>
              </a:rPr>
              <a:t>Участниками правовых отношений</a:t>
            </a:r>
            <a:r>
              <a:rPr lang="ru-RU" dirty="0">
                <a:latin typeface="Times New Roman"/>
              </a:rPr>
              <a:t> при организации обучения на дому являются: обучающиеся, их родители ( законные представители), педагогические работники, участвующие в обучении  указанных обучающихся 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Задачи организации обучения обучающихся на дому: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Создание специальных условий для успешного освоения обучающимися основных общеобразовательных программ, адаптированных для их обучения;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создание специальных условий для успешного освоения обучающимися дополнительных общеобразовательных программ, адаптированных для их обучения;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создание специальных условий для реализации программ воспитания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обучающихся;</a:t>
            </a:r>
            <a:r>
              <a:rPr lang="ru-RU" sz="1400" dirty="0" smtClean="0">
                <a:ea typeface="Calibri"/>
                <a:cs typeface="Times New Roman"/>
              </a:rPr>
              <a:t> 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</a:rPr>
              <a:t>создание   </a:t>
            </a:r>
            <a:r>
              <a:rPr lang="ru-RU" dirty="0">
                <a:latin typeface="Times New Roman"/>
                <a:ea typeface="Calibri"/>
              </a:rPr>
              <a:t>специальных условий для социализации обучающихся.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96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96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722" y="4486274"/>
            <a:ext cx="2282428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89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-121440"/>
            <a:ext cx="10515600" cy="804862"/>
          </a:xfrm>
        </p:spPr>
        <p:txBody>
          <a:bodyPr>
            <a:normAutofit/>
          </a:bodyPr>
          <a:lstStyle/>
          <a:p>
            <a:pPr marL="457200" lvl="0" algn="ctr" fontAlgn="base">
              <a:lnSpc>
                <a:spcPct val="115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Организация обучения на дому</a:t>
            </a:r>
            <a:endParaRPr lang="ru-RU" sz="1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712000"/>
            <a:ext cx="10696574" cy="4644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обучающиеся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принимаются на обучение на дому по адаптированной основной общеобразовательной программе только с согласия их родителей ( законных представителей), выраженного в письменном заявлении на имя руководителя Организации об организации обучения их ребенка на дому по рекомендованной психолого – медико-педагогической комиссией программе на период, рекомендованный в заключении ( медицинской справке) медицинской организации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Для организации обучения обучающегося на дому его родители ( законные представители) представляют в Организацию следующие документы:</a:t>
            </a:r>
            <a:endParaRPr lang="ru-RU" sz="14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заявление об организации обучения на дому по адаптированной основной общеобразовательной программе ;</a:t>
            </a:r>
            <a:endParaRPr lang="ru-RU" sz="14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заключение медицинской организации ( медицинскую справку) с рекомендацией обучения по основным общеобразовательным программам на дому с указанием периода такого обучения;</a:t>
            </a:r>
            <a:endParaRPr lang="ru-RU" sz="14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Заключение психолого - медико –педагогической комиссии.</a:t>
            </a:r>
            <a:endParaRPr lang="ru-RU" sz="14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96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4878592"/>
            <a:ext cx="2690813" cy="188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640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80991"/>
            <a:ext cx="10515600" cy="804862"/>
          </a:xfrm>
        </p:spPr>
        <p:txBody>
          <a:bodyPr>
            <a:normAutofit/>
          </a:bodyPr>
          <a:lstStyle/>
          <a:p>
            <a:pPr marL="457200" lvl="0" algn="ctr" fontAlgn="base">
              <a:lnSpc>
                <a:spcPct val="115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Организация обучения на дому</a:t>
            </a:r>
            <a:endParaRPr lang="ru-RU" sz="1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1085853"/>
            <a:ext cx="10696574" cy="5382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 основании заявления родителей (законного представителя) и представленного пакета документов в Организации издается приказ об организации обучения обучающегося на дому 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Между Организацией и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родител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ями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 (законными представителями заключается договор об оказании образовательных услуг, в котором указывается срок его действия.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Рекомендуется организовать обучение на дому в 3-х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дневный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срок с момента представления родителями ( законными ) представителями пакета документов.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Действие договора ограничивается сроками заключения медицинской организации ( медицинской справки) и не может превышать 1 учебный год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Для пролонгации организации обучения  обучающегося на дому его родители ( законные представители) ежегодно на начало очередного учебного года представляют письменные (медицинскую  справку) с рекомендацией обучения по основным общеобразовательным программам на дому с указанием периода такого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обучения.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Если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медицинское  заключение выдано менее, чем на учебный год, то для его пролонгации предоставляется новое заключение с указанием  периода.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непредоставлении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родителями ( законными) представителями пролонгированного заключения медицинской организации ( медицинской справки) обучение обучающегося Организацией организовывается в составе класса, в контингент которого он зачислен.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96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968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80991"/>
            <a:ext cx="10515600" cy="804862"/>
          </a:xfrm>
        </p:spPr>
        <p:txBody>
          <a:bodyPr>
            <a:normAutofit/>
          </a:bodyPr>
          <a:lstStyle/>
          <a:p>
            <a:pPr marL="457200" lvl="0" algn="ctr" fontAlgn="base">
              <a:lnSpc>
                <a:spcPct val="115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Организация обучения на дому</a:t>
            </a:r>
            <a:endParaRPr lang="ru-RU" sz="1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1085853"/>
            <a:ext cx="10696574" cy="4326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Досрочное прекращение обучения обучающегося на дому возможно по инициативе родителей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      (законных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 представителей)) обучающегося на основании заявления.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Организация обучения обучающихся на дому осуществляется педагогическими работниками Организации или нескольких Организаций посредством сетевой формы реализации образовательных программ.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Содержание  образования и условия организации обучения и воспитания обучающихся на дому определяются адаптированной основной  общеобразовательной программой, индивидуализируемой в виде индивидуального учебного плана или специальной индивидуальной  программы развития при реализации соответствующего варианта АООП ( далее –СИПР).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Для обучения обучающихся на дому Организацией разрабатывается индивидуальный учебный план/ СИПР, календарный учебный график и индивидуальное расписание занятий.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96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1397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80991"/>
            <a:ext cx="10515600" cy="804862"/>
          </a:xfrm>
        </p:spPr>
        <p:txBody>
          <a:bodyPr>
            <a:normAutofit/>
          </a:bodyPr>
          <a:lstStyle/>
          <a:p>
            <a:pPr marL="457200" lvl="0" algn="ctr" fontAlgn="base">
              <a:lnSpc>
                <a:spcPct val="115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Организация обучения на дому</a:t>
            </a:r>
            <a:endParaRPr lang="ru-RU" sz="1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1085853"/>
            <a:ext cx="10696574" cy="594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Индивидуальный учебный план / СИПР разрабатывается психолого-педагогическим консилиумом Организации с учетом требований федерального государственного образовательного стандарта начального общего образования обучающихся с ОВЗ / федерального государственного образовательного стандарта образования обучающихся  с умственной отсталостью ( интеллектуальными нарушениями) / федерального государственного образовательного стандарта основного общего образования, отражает все обязательные предметные области соответствующего уровня образования, учебные предметы и обязательные курсы коррекционно-развивающей области с учетом индивидуальных особенностей конкретного обучающегося на дому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Индивидуальный учебный план /СИПР обучающегося содержит часы, отведенные на обязательные занятия педагогических работников с обучающимися, на обучение с использованием дистанционных и/ или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электронных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образовательных технологий ( при организации такого формата образования) и самоподготовку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обучающихся.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индивидуальном учебном плане /СИПР представлены : перечень учебных предметов и/или коррекционных курсов, доступных обучающемуся для освоения , с указанием количества часов, объема  недельной образовательной нагрузки обучающегося, часов, предусмотренных на внеурочную деятельность, а также общего объема недельной нагрузки.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Индивидуальный учебный план /СИПР обучающегося на дому согласовывается с его родителями  ( законными представителями) и утверждается руководителем Организации.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Расписание  занятий составляется Организацией с учетом мнения родителей ( законных представителей) обучающегося. Расписание утверждается руководителем Организации.</a:t>
            </a:r>
            <a:endParaRPr lang="ru-RU" sz="16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5114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80991"/>
            <a:ext cx="10515600" cy="804862"/>
          </a:xfrm>
        </p:spPr>
        <p:txBody>
          <a:bodyPr>
            <a:normAutofit/>
          </a:bodyPr>
          <a:lstStyle/>
          <a:p>
            <a:pPr marL="457200" lvl="0" algn="ctr" fontAlgn="base">
              <a:lnSpc>
                <a:spcPct val="115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Организация обучения на дому</a:t>
            </a:r>
            <a:endParaRPr lang="ru-RU" sz="1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1085853"/>
            <a:ext cx="10696574" cy="3901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Освоение адаптированной основной общеобразовательной программы, в том числе отдельной ее части или всего объема учебного предмета, курса, дисциплины образовательной программы, сопровождается текущей, промежуточной аттестацией, проводимой в формах , определенных учебным планом и положением о промежуточной аттестации Организации.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Персональные данные обучающихся на дому, данные об их успеваемости за триместр ( четверть), полугодие, а также о переводе из класса в класс и выпуске из школы вносятся в журнал ( электронный журнал) соответствующего класса образовательного учреждения.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Контроль за своевременным проведением индивидуальных занятий на дому осуществляет классный руководитель, за реализацией индивидуального учебного плана /СИПР – заместители директора образовательного учреждения.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Деятельность по социализации обучающегося на дому, воспитательную деятельность, связь с его родителями ((законными  ) представителями осуществляет классный руководитель класса, в контингенте которого состоит обучающийся.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4778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80991"/>
            <a:ext cx="10515600" cy="804862"/>
          </a:xfrm>
        </p:spPr>
        <p:txBody>
          <a:bodyPr>
            <a:normAutofit/>
          </a:bodyPr>
          <a:lstStyle/>
          <a:p>
            <a:pPr marL="457200" lvl="0" algn="ctr" fontAlgn="base">
              <a:lnSpc>
                <a:spcPct val="115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Организация обучения на дому</a:t>
            </a:r>
            <a:endParaRPr lang="ru-RU" sz="1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1085853"/>
            <a:ext cx="10696574" cy="4751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Государственная  итоговая аттестация обучающихся на дому по адаптированным образовательным программам основного общего образования для обучающихся с ОВЗ проводится в соответствии с приказом Министерства просвещения Российской Федерации и Федеральной службы по надзору в сфере образования и науки от 7 ноября 2018 г. № 189/ 1513;  по адаптированным образовательным программам среднего общего образования для обучающихся с ОВЗ проводится в соответствии с приказом Министерства просвещения Российской Федерации и Федеральной службы по надзору в сфере образования и науки от 7 ноября 2018 г. № 190/1512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Итоговая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аттестация обучающихся  с умственной отсталостью (интеллектуальными нарушениями) проводится в соответствии с письмом Министерства просвещения Российской Федерации от 19 мая 2020 г № ДГ- 493 /07 « О проведении итоговой аттестации лиц с умственной отсталостью ( интеллектуальными нарушениями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)».</a:t>
            </a:r>
            <a:endParaRPr lang="ru-RU" sz="1200" dirty="0" smtClean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Итоговая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аттестация обучающихся по СИПР осуществляется на основе анализа результатов текущих аттестаций последнего года обучения и представлена развернутой характеристикой обучающегося, отражающей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сформированность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его жизненных компетенций.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Выпускникам, обучающимся на дому, успешно прошедшим государственную итоговую аттестацию , образовательным учреждением выдается документ государственного образца о соответствующем уровне образования; выпускникам, обучавшимся на дому, успешно прошедшим итоговую аттестацию – свидетельство об обучении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885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0688"/>
            <a:ext cx="10515600" cy="281463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Смысл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успеха – в движении к нему.</a:t>
            </a:r>
            <a:r>
              <a:rPr lang="ru-RU" sz="3600" i="1" dirty="0">
                <a:latin typeface="Calibri"/>
                <a:ea typeface="Calibri"/>
                <a:cs typeface="Times New Roman"/>
              </a:rPr>
              <a:t/>
            </a:r>
            <a:br>
              <a:rPr lang="ru-RU" sz="3600" i="1" dirty="0">
                <a:latin typeface="Calibri"/>
                <a:ea typeface="Calibri"/>
                <a:cs typeface="Times New Roman"/>
              </a:rPr>
            </a:b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 Крайней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точки не существует»</a:t>
            </a:r>
            <a:endParaRPr lang="ru-RU" sz="3600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331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147641"/>
            <a:ext cx="10515600" cy="804862"/>
          </a:xfrm>
        </p:spPr>
        <p:txBody>
          <a:bodyPr>
            <a:normAutofit/>
          </a:bodyPr>
          <a:lstStyle/>
          <a:p>
            <a:pPr marL="817880" lvl="0" algn="ctr">
              <a:lnSpc>
                <a:spcPct val="115000"/>
              </a:lnSpc>
              <a:spcBef>
                <a:spcPts val="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Взаимодействие участников образовательных отношений</a:t>
            </a:r>
            <a:endParaRPr lang="ru-RU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551" y="838203"/>
            <a:ext cx="10696574" cy="431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Образовательное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учреждение 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предоставляет обучающимся на дому на время обучения бесплатно учебники, учебные пособия, художественную, справочную и другую литературу, имеющуюся в библиотечном фонде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учреждения;</a:t>
            </a:r>
            <a:r>
              <a:rPr lang="ru-RU" sz="1200" dirty="0" smtClean="0">
                <a:ea typeface="Calibri"/>
                <a:cs typeface="Times New Roman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обеспечивает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реализацию индивидуального учебного плана / СИПР обучающимся на дому, в том числе с применением электронного обучения и дистанционных образовательных технологий.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обеспечивает реализацию индивидуального учебного плана обучающимся на дому в части психолого –педагогического сопровождения, коррекции и развития / реализацию СИПР;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создает условия обучающимся на дому для их участия в предметных олимпиадах, смотрах и фестивалях художественного творчества, спортивных соревнованиях и других формах  организованного досуга и дополнительного образования;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осуществляет промежуточную аттестацию и перевод обучающихся на дому в следующий класс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оказывает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промежуточную аттестацию и перевод обучающихся на дому в следующий класс;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оказывает консультативную помощь родителям (законным представителям) обучающихся на дому;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2291" name="Picture 3" descr="C:\Users\User\Desktop\обучениен на дому\Шко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890495"/>
            <a:ext cx="2143125" cy="15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96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80991"/>
            <a:ext cx="10515600" cy="804862"/>
          </a:xfrm>
        </p:spPr>
        <p:txBody>
          <a:bodyPr>
            <a:normAutofit/>
          </a:bodyPr>
          <a:lstStyle/>
          <a:p>
            <a:pPr marL="817880" lvl="0" algn="ctr">
              <a:lnSpc>
                <a:spcPct val="115000"/>
              </a:lnSpc>
              <a:spcBef>
                <a:spcPts val="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Взаимодействие участников образовательных отношений</a:t>
            </a:r>
            <a:endParaRPr lang="ru-RU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1085853"/>
            <a:ext cx="10696574" cy="563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Родители законные представители обучающегося:</a:t>
            </a:r>
            <a:endParaRPr lang="ru-RU" sz="12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обеспечивают допуск педагогических работников к обучающемуся на занятие;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создают условия для проведения учебных занятий, в том числе организовывают рабочее место;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обеспечивают присутствие взрослого члена семьи ( старше 18 лет) в момент проведения учебных занятий на дому;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контролируют выполнение обучающимся домашних заданий;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своевременно , в течение дня, информируют педагога / классного руководителя о необходимости отмены занятий по случаю болезни обучающегося на дому и возможности их возобновления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Педагогические работники:</a:t>
            </a:r>
            <a:endParaRPr lang="ru-RU" sz="16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организовывают учебный процесс в соответствии с календарным учебным графиком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(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календарно – тематическим планированием при обучении по СИПР), индивидуальным учебным планом, расписанием занятий;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своевременно заполняют электронный журнал, отражают в нем проведенные занятия, успеваемость;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своевременно заполняют табель учета рабочего времени;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вовлекают обучающегося по согласованию с его родителями (законными представителями) в воспитательные и иные мероприятия, проводимые образовательным учреждением.</a:t>
            </a:r>
            <a:endParaRPr lang="ru-RU" sz="16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825" y="2844296"/>
            <a:ext cx="1352549" cy="129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490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80991"/>
            <a:ext cx="10515600" cy="804862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Bef>
                <a:spcPts val="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Документы, регламентирующие обучение на дому</a:t>
            </a:r>
            <a:endParaRPr lang="ru-RU" sz="1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1181103"/>
            <a:ext cx="10696574" cy="3675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заявление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родителей,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заключение медицинской организации,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заключение психолого - медико- педагогической комиссии,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договор об оказании образовательных услуг,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приказ образовательной организации,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индивидуальный учебный план или  СИПР,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календарный учебный график,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индивидуальное расписание занятий.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609975"/>
            <a:ext cx="4572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603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80991"/>
            <a:ext cx="10515600" cy="804862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Учебная нагрузка</a:t>
            </a:r>
            <a:endParaRPr lang="ru-RU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1085853"/>
            <a:ext cx="10696574" cy="544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Не отработан в соответствии с законодательством порядок обучения  обучающихся с ОВЗ, детей – инвалидов, проходящих обучение на дому, в части объема учебной нагрузки. Пользуемся новым приказом  Министерства образования  и науки Пермского края от 18 июля 2014 г. № СЭД – 26-01-04-627 с изменениями  от 17.04 № СЭД-26-01-06-343 и от 24.08.2020 № 26-01-06-264, а не от 1981 года, который морально устарел и утратил свою силу. В пунктах 2.6.и 2.10 четко даны ссылки на нормативные документы по  определению  учебной нагрузки для данной категории обучающихся. 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В соответствии с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п.5 примерного положения о психолого –педагогическом консилиуме образовательной организации, утвержденным распоряжением Министерства Просвещения РФ от 09 сентября 2019 года № Р-93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психолого-педагогический консилиум в праве определять индивидуальную учебную нагрузку для детей, находящихся на надомном обучении. 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В связи с  этим специалисты ТПМПК при подборе специальных образовательных условий   в заключениях  на данных детей,  используем следующую формулировку: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1600" b="1" u="sng" dirty="0" smtClean="0">
                <a:latin typeface="Times New Roman"/>
                <a:ea typeface="Calibri"/>
                <a:cs typeface="Times New Roman"/>
              </a:rPr>
              <a:t>Психолого-педагогическому </a:t>
            </a:r>
            <a:r>
              <a:rPr lang="ru-RU" sz="1600" b="1" u="sng" dirty="0">
                <a:latin typeface="Times New Roman"/>
                <a:ea typeface="Calibri"/>
                <a:cs typeface="Times New Roman"/>
              </a:rPr>
              <a:t>консилиуму образовательной организации определить учебную нагрузку в соответствии с состоянием здоровья ребенка и рекомендованной АООП».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89" y="5119684"/>
            <a:ext cx="253136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926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776" y="1085853"/>
            <a:ext cx="10696574" cy="424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sz="28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БЛАГОДАРИМ ЗА ВНИМАНИЕ!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УСПЕХОВ В РАБОТЕ!</a:t>
            </a:r>
            <a:endParaRPr lang="ru-RU" sz="3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7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0" y="307183"/>
            <a:ext cx="10515600" cy="804862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Нормативно-правовое обеспечение процесса обучения на дому</a:t>
            </a:r>
            <a:endParaRPr lang="ru-RU" sz="24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823" y="1112045"/>
            <a:ext cx="11296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Федеральный закон от29 декабря 2012 г. № 273 – ФЗ « Об образовании в Российской Федерации»;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Федеральный закон от 24 ноября 1998 г. № 124-ФЗ « Об основных гарантиях прав ребенка в Российской Федерации»;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Федеральный закон от 24 ноября 1995 г № 181-ФЗ « О социальной защите инвалидов в Российской Федерации»;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Постановление Главного санитарного врача Российской Федерации от 28 сентября 2020 г № 28 « Об утверждении санитарных правил СП 2.4.3648-20 « Санитарно – эпидемиологические требования к организации воспитания и обучения, отдыха и оздоровления детей и молодежи»;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Постановление Главного санитарного врача Российской Федерации от 28 января 2021 г. №2 « Об утверждении санитарных правил и норм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1.2.3685-21 « Гигиенические нормативы и требования к обеспечению безопасности и ( или ) безвредности для человека факторов среды обитания»;</a:t>
            </a:r>
          </a:p>
        </p:txBody>
      </p:sp>
      <p:pic>
        <p:nvPicPr>
          <p:cNvPr id="1026" name="Picture 2" descr="Библиотека документов по управлению бизнес-процессами Положение о бизн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34" y="4672013"/>
            <a:ext cx="2281430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12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3" y="307183"/>
            <a:ext cx="10515600" cy="804862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Нормативно-правовое обеспечение процесса обучения на дому</a:t>
            </a:r>
            <a:endParaRPr lang="ru-RU" sz="24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248" y="1019176"/>
            <a:ext cx="111823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от 22 марта 2021 г № 115 « 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от 23 августа 2017 г. № 816 « Об утверждении Порядка применения организациями, осуществляющими образовательную деятельность , электронного обучения, дистанционных образовательных технологий при реализации образовательных программ»;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России от 9 сентября 2019 г. № Р-93 « Об утверждении примерного Положения о психолого – педагогическом консилиуме образовательной организации»;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исьмо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федеральной службы по надзору в сфере образования и науки от 7 августа 2018 г. № 05-283 « Об обучении лиц, находящихся на домашнем обучении;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России от 13 июня 2019 г. № ТС – 1391/ 07 « Об организации образования на дому»;</a:t>
            </a:r>
          </a:p>
          <a:p>
            <a:pPr lvl="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48" y="5299532"/>
            <a:ext cx="1963738" cy="147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25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404814"/>
            <a:ext cx="10515600" cy="804862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Нормативно-правовое обеспечение процесса обучения на дому</a:t>
            </a:r>
            <a:endParaRPr lang="ru-RU" sz="24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1" y="1238252"/>
            <a:ext cx="10868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Методические рекомендации « Об организации обучения детей, которые находятся  на  длительном  лечении не могут по состоянию здоровья посещать образовательные организации», утвержденные заместителем Министра просвещения Российской Федерации Т.Ю.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Синюгиной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14 октября 2019 г и первым заместителем Министра здравоохранения Российской Федерации Т. В. Яковлевой от 17 октября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2019г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обучающихся с ОВЗ является уникальной для Российской Федерации; в большинстве иностранных государств, в том числе странах СНГ, указанная категория обучающихся не выделяется отдельно, они включены в понятие « инвалид ( ребенок – инвалид)»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 об образовании предусматривает две категории обучающихся с особыми образовательными потребностями — дети-инвалиды и лица с ограниченными возможностями здоровья (ОВЗ). Условия признания ребенка инвалидом и лицом с ОВЗ различаются, различны и меры поддержки, которые им предоставляются. Оба термина упоминаются в текстах законов, но статус ребенка-инвалида и ребенка с ОВЗ вовсе не обязательно будут у одного лица. Законы учитывают разницу между понятиями «ОВЗ» и «инвалид».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32" y="5010150"/>
            <a:ext cx="246572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22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404814"/>
            <a:ext cx="10515600" cy="804862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Понятие «ограниченные возможности здоровья»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225" y="1238252"/>
            <a:ext cx="10229849" cy="508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b="1" dirty="0">
                <a:latin typeface="Times New Roman"/>
                <a:cs typeface="Times New Roman"/>
              </a:rPr>
              <a:t>Обучающийся с ограниченными возможностями здоровья </a:t>
            </a:r>
            <a:r>
              <a:rPr lang="ru-RU" sz="2000" dirty="0">
                <a:latin typeface="Times New Roman"/>
                <a:cs typeface="Times New Roman"/>
              </a:rPr>
              <a:t>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условий;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Статус ребенка с ОВЗ присваивается психолого-медико-педагогической комиссией (ПМПК).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dirty="0">
                <a:latin typeface="Times New Roman"/>
              </a:rPr>
              <a:t> </a:t>
            </a:r>
            <a:r>
              <a:rPr lang="ru-RU" sz="2000" b="1" dirty="0" smtClean="0">
                <a:latin typeface="Times New Roman"/>
                <a:ea typeface="Calibri"/>
              </a:rPr>
              <a:t>       </a:t>
            </a:r>
            <a:r>
              <a:rPr lang="ru-RU" sz="2000" b="1" dirty="0">
                <a:latin typeface="Times New Roman"/>
                <a:ea typeface="Calibri"/>
              </a:rPr>
              <a:t>Категория обучающихся с ОВЗ  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Глухие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Слабослышащие, позднооглохшие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Слепые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Слабовидящие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С тяжелыми нарушениями речи (ТНР)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С нарушением опорно - двигательного аппарата( НОДА)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С задержкой психического развития ( ЗПР)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С   расстройствами  аутистического спектра (РАС)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64" y="3779973"/>
            <a:ext cx="2402949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34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52414"/>
            <a:ext cx="10515600" cy="804862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Понятие «ограниченные возможности здоровья»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914402"/>
            <a:ext cx="10696574" cy="5449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latin typeface="Times New Roman"/>
                <a:cs typeface="Times New Roman"/>
              </a:rPr>
              <a:t>Обучающийся с ограниченными возможностями здоровья </a:t>
            </a:r>
            <a:r>
              <a:rPr lang="ru-RU" dirty="0">
                <a:latin typeface="Times New Roman"/>
                <a:cs typeface="Times New Roman"/>
              </a:rPr>
              <a:t>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условий;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Статус ребенка с ОВЗ присваивается психолого-медико-педагогической комиссией (ПМПК).</a:t>
            </a:r>
            <a:endParaRPr lang="ru-RU" dirty="0"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latin typeface="Times New Roman"/>
              </a:rPr>
              <a:t> </a:t>
            </a:r>
            <a:r>
              <a:rPr lang="ru-RU" b="1" dirty="0" smtClean="0">
                <a:latin typeface="Times New Roman"/>
                <a:ea typeface="Calibri"/>
              </a:rPr>
              <a:t>       </a:t>
            </a:r>
            <a:r>
              <a:rPr lang="ru-RU" b="1" dirty="0">
                <a:latin typeface="Times New Roman"/>
                <a:ea typeface="Calibri"/>
              </a:rPr>
              <a:t>Категория обучающихся с ОВЗ  </a:t>
            </a:r>
            <a:endParaRPr lang="ru-RU" b="1" dirty="0" smtClean="0">
              <a:latin typeface="Times New Roman"/>
              <a:ea typeface="Calibri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>
                <a:latin typeface="Times New Roman"/>
              </a:rPr>
              <a:t> Категория обучающихся  с умственной отсталостью  (интеллектуальными нарушениями</a:t>
            </a:r>
            <a:r>
              <a:rPr lang="ru-RU" b="1" dirty="0" smtClean="0">
                <a:latin typeface="Times New Roman"/>
              </a:rPr>
              <a:t>)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dirty="0">
                <a:latin typeface="Times New Roman"/>
                <a:cs typeface="Times New Roman"/>
              </a:rPr>
              <a:t>Дети с легкой  умственной отсталостью.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dirty="0">
                <a:latin typeface="Times New Roman"/>
                <a:cs typeface="Times New Roman"/>
              </a:rPr>
              <a:t>Дети  с умеренной умственной отсталостью.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dirty="0">
                <a:latin typeface="Times New Roman"/>
                <a:cs typeface="Times New Roman"/>
              </a:rPr>
              <a:t>Дети с тяжелой умственной отсталостью.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dirty="0">
                <a:latin typeface="Times New Roman"/>
                <a:cs typeface="Times New Roman"/>
              </a:rPr>
              <a:t>Дети с глубокой умственной отсталостью.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dirty="0">
                <a:latin typeface="Times New Roman"/>
                <a:cs typeface="Times New Roman"/>
              </a:rPr>
              <a:t>Дети с тяжелыми множественными нарушениями развития (ТМНР)</a:t>
            </a:r>
            <a:endParaRPr lang="ru-RU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96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Исчерпывающего перечня заболеваний, при наличии которых обучающиеся признаются лицами с ОВЗ, нет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Категория «обучающийся с ОВЗ» определена не с точки зрения собственно ограничений по здоровью, а с точки зрения необходимости создания специальных условий получения образования, исходя из решения коллегиального органа — ПМПК.</a:t>
            </a:r>
            <a:endParaRPr lang="ru-RU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96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3438225"/>
            <a:ext cx="3933824" cy="98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21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52414"/>
            <a:ext cx="10515600" cy="804862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Понятие «Ребенок-инвалид»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1085853"/>
            <a:ext cx="10696574" cy="3486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96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К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данной категории относят детей до 18 лет, имеющих ограничение жизнедеятельности, приводящее к потере социальной адаптации в результате нарушения работы организма по причине патологии.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96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Статус ребенка-инвалида присваивает бюро медико-социальной экспертизы (МСЭ).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96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МСЭ выдает справку об инвалидности (оригинал справки об инвалидности хранится у родителей) и индивидуальную программу реабилитации или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абилитации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(ИПРА).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96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ИПРА ребенка-инвалида содержит разделы, касающиеся медицинской, психолого-педагогической, профессиональной, социальной реабилитации (или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абилитации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). Также в программе указываются технические средства реабилитации и услуги по реабилитации (TCP).</a:t>
            </a:r>
            <a:endParaRPr lang="ru-RU" sz="14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96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03245"/>
            <a:ext cx="3409950" cy="243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66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481014"/>
            <a:ext cx="10515600" cy="804862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В чем разница статусов?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762003"/>
            <a:ext cx="10696574" cy="534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96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Перечень детей, относящихся к группе ОВЗ, не закрыт и, кроме того, существенно отличается от ограничений жизнедеятельности, на основании которых устанавливается инвалидность.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96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Обучающийся с ОВЗ — это обучающийся, нуждающийся в создании специальных условий для получения, в первую очередь, качественного доступного образования. Например, у слабовидящего ребенка может быть статус ОВЗ, так как ему необходимы специальные технические приспособления (увеличительные лупы и др.), пособия для обучения в школе. При этом у такого ребенка нет таких ограничений жизнедеятельности, в соответствии с которыми присваивается статус ребенок-инвалид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96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Не каждому ребенку-инвалиду требуются специальные условия для получения им образования. Например, ребенок с диагнозом сахарный диабет имеет статус «инвалид», но ему не нужны специальные образовательные условия. Следовательно, он не имеет статус «обучающийся с ОВЗ». В этом случае он получает реабилитационные услуги не в образовании, а в иных сферах (здравоохранении, социальной защите).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96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96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4914900"/>
            <a:ext cx="4572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796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2472</Words>
  <Application>Microsoft Office PowerPoint</Application>
  <PresentationFormat>Произвольный</PresentationFormat>
  <Paragraphs>155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«Организация обучения  на дому  обучающихся с ограниченными возможностями здоровья, с инвалидностью»  директор МБКДУ «ЦПППН», учитель-дефектолог высшей квалификационной категории Журавлева Наталья Николаевна</vt:lpstr>
      <vt:lpstr>«Смысл успеха – в движении к нему.  Крайней точки не существует»</vt:lpstr>
      <vt:lpstr>Нормативно-правовое обеспечение процесса обучения на дому</vt:lpstr>
      <vt:lpstr>Нормативно-правовое обеспечение процесса обучения на дому</vt:lpstr>
      <vt:lpstr>Нормативно-правовое обеспечение процесса обучения на дому</vt:lpstr>
      <vt:lpstr>Понятие «ограниченные возможности здоровья»</vt:lpstr>
      <vt:lpstr>Понятие «ограниченные возможности здоровья»</vt:lpstr>
      <vt:lpstr>Понятие «Ребенок-инвалид»</vt:lpstr>
      <vt:lpstr>В чем разница статусов? </vt:lpstr>
      <vt:lpstr>В чем разница статусов? </vt:lpstr>
      <vt:lpstr>Правовой статус обучающихся лиц с ОВЗ</vt:lpstr>
      <vt:lpstr>Специальные условия получения образования обучающимися с ОВЗ</vt:lpstr>
      <vt:lpstr>Организация обучения на дому</vt:lpstr>
      <vt:lpstr>Организация обучения на дому</vt:lpstr>
      <vt:lpstr>Организация обучения на дому</vt:lpstr>
      <vt:lpstr>Организация обучения на дому</vt:lpstr>
      <vt:lpstr>Организация обучения на дому</vt:lpstr>
      <vt:lpstr>Организация обучения на дому</vt:lpstr>
      <vt:lpstr>Организация обучения на дому</vt:lpstr>
      <vt:lpstr>Взаимодействие участников образовательных отношений</vt:lpstr>
      <vt:lpstr>Взаимодействие участников образовательных отношений</vt:lpstr>
      <vt:lpstr>Документы, регламентирующие обучение на дому</vt:lpstr>
      <vt:lpstr>Учебная нагрузка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User</cp:lastModifiedBy>
  <cp:revision>12</cp:revision>
  <dcterms:created xsi:type="dcterms:W3CDTF">2022-01-31T14:37:20Z</dcterms:created>
  <dcterms:modified xsi:type="dcterms:W3CDTF">2022-04-25T08:24:03Z</dcterms:modified>
</cp:coreProperties>
</file>